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4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6680-C1F8-46BF-8B74-BCA88A87376C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FFF4-B8DB-4ECB-A7E4-F0C519D449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7724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6680-C1F8-46BF-8B74-BCA88A87376C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FFF4-B8DB-4ECB-A7E4-F0C519D449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6998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6680-C1F8-46BF-8B74-BCA88A87376C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FFF4-B8DB-4ECB-A7E4-F0C519D449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540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6680-C1F8-46BF-8B74-BCA88A87376C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FFF4-B8DB-4ECB-A7E4-F0C519D449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74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6680-C1F8-46BF-8B74-BCA88A87376C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FFF4-B8DB-4ECB-A7E4-F0C519D449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94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6680-C1F8-46BF-8B74-BCA88A87376C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FFF4-B8DB-4ECB-A7E4-F0C519D449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029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6680-C1F8-46BF-8B74-BCA88A87376C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FFF4-B8DB-4ECB-A7E4-F0C519D449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8117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6680-C1F8-46BF-8B74-BCA88A87376C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FFF4-B8DB-4ECB-A7E4-F0C519D449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957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6680-C1F8-46BF-8B74-BCA88A87376C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FFF4-B8DB-4ECB-A7E4-F0C519D449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361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6680-C1F8-46BF-8B74-BCA88A87376C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FFF4-B8DB-4ECB-A7E4-F0C519D449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3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6680-C1F8-46BF-8B74-BCA88A87376C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FFF4-B8DB-4ECB-A7E4-F0C519D449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8568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E6680-C1F8-46BF-8B74-BCA88A87376C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FFF4-B8DB-4ECB-A7E4-F0C519D449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458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院長の流派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8813562"/>
              </p:ext>
            </p:extLst>
          </p:nvPr>
        </p:nvGraphicFramePr>
        <p:xfrm>
          <a:off x="1981199" y="764704"/>
          <a:ext cx="9713054" cy="55612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80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3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98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時代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中国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日本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9188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後漢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金・元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清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新中国</a:t>
                      </a:r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後漢末</a:t>
                      </a:r>
                      <a:r>
                        <a:rPr kumimoji="1" lang="ja-JP" altLang="en-US" b="1" dirty="0"/>
                        <a:t>「</a:t>
                      </a:r>
                      <a:r>
                        <a:rPr kumimoji="1" lang="ja-JP" altLang="en-US" b="1" dirty="0">
                          <a:solidFill>
                            <a:srgbClr val="FF0000"/>
                          </a:solidFill>
                        </a:rPr>
                        <a:t>傷寒論</a:t>
                      </a:r>
                      <a:r>
                        <a:rPr kumimoji="1" lang="ja-JP" altLang="en-US" b="1" dirty="0"/>
                        <a:t>」</a:t>
                      </a:r>
                      <a:endParaRPr kumimoji="1" lang="en-US" altLang="ja-JP" b="1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　　　　　　　　　　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　　　　　　　　　</a:t>
                      </a:r>
                      <a:r>
                        <a:rPr kumimoji="1" lang="ja-JP" altLang="en-US" b="1" dirty="0">
                          <a:solidFill>
                            <a:srgbClr val="FF0000"/>
                          </a:solidFill>
                        </a:rPr>
                        <a:t>温病</a:t>
                      </a:r>
                      <a:endParaRPr kumimoji="1" lang="en-US" altLang="ja-JP" b="1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dirty="0"/>
                        <a:t>　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　　　　　　　　　　　　　</a:t>
                      </a:r>
                      <a:r>
                        <a:rPr kumimoji="1" lang="ja-JP" altLang="en-US" b="1" dirty="0">
                          <a:solidFill>
                            <a:srgbClr val="FF0000"/>
                          </a:solidFill>
                        </a:rPr>
                        <a:t>中医</a:t>
                      </a:r>
                      <a:endParaRPr kumimoji="1" lang="en-US" altLang="ja-JP" b="1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b="1" dirty="0">
                          <a:solidFill>
                            <a:srgbClr val="FF0000"/>
                          </a:solidFill>
                        </a:rPr>
                        <a:t>　　　　　　　　　　　　中医基礎理論</a:t>
                      </a:r>
                      <a:endParaRPr kumimoji="1" lang="en-US" altLang="ja-JP" b="1" dirty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en-US" altLang="ja-JP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800" kern="1200" dirty="0">
                          <a:effectLst/>
                        </a:rPr>
                        <a:t>葉怡庭</a:t>
                      </a:r>
                      <a:r>
                        <a:rPr kumimoji="1" lang="ja-JP" altLang="en-US" sz="1800" kern="1200" dirty="0">
                          <a:effectLst/>
                        </a:rPr>
                        <a:t>　　</a:t>
                      </a:r>
                      <a:r>
                        <a:rPr kumimoji="1" lang="ja-JP" altLang="ja-JP" sz="1800" kern="1200" dirty="0">
                          <a:effectLst/>
                        </a:rPr>
                        <a:t>金寿山</a:t>
                      </a:r>
                      <a:r>
                        <a:rPr kumimoji="1" lang="ja-JP" altLang="en-US" sz="1800" kern="1200" dirty="0">
                          <a:effectLst/>
                        </a:rPr>
                        <a:t>　　</a:t>
                      </a:r>
                      <a:r>
                        <a:rPr kumimoji="1" lang="ja-JP" altLang="en-US" dirty="0"/>
                        <a:t>張</a:t>
                      </a:r>
                      <a:r>
                        <a:rPr kumimoji="1" lang="zh-CN" altLang="en-US" dirty="0"/>
                        <a:t>伯</a:t>
                      </a:r>
                      <a:r>
                        <a:rPr kumimoji="1" lang="ja-JP" altLang="ja-JP" sz="1800" kern="1200" dirty="0">
                          <a:effectLst/>
                        </a:rPr>
                        <a:t>訥</a:t>
                      </a:r>
                      <a:endParaRPr kumimoji="1" lang="en-US" altLang="ja-JP" sz="1800" kern="1200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kern="1200" dirty="0">
                          <a:effectLst/>
                        </a:rPr>
                        <a:t>　　　　</a:t>
                      </a:r>
                      <a:r>
                        <a:rPr kumimoji="1" lang="ja-JP" altLang="en-US" sz="1050" kern="1200" dirty="0">
                          <a:effectLst/>
                        </a:rPr>
                        <a:t>老師</a:t>
                      </a:r>
                      <a:r>
                        <a:rPr kumimoji="1" lang="ja-JP" altLang="en-US" sz="1800" kern="1200" dirty="0">
                          <a:effectLst/>
                        </a:rPr>
                        <a:t>　　　</a:t>
                      </a:r>
                      <a:r>
                        <a:rPr kumimoji="1" lang="ja-JP" altLang="en-US" sz="1050" kern="1200" dirty="0">
                          <a:effectLst/>
                        </a:rPr>
                        <a:t>老師</a:t>
                      </a:r>
                      <a:r>
                        <a:rPr kumimoji="1" lang="ja-JP" altLang="en-US" sz="1800" kern="1200" dirty="0">
                          <a:effectLst/>
                        </a:rPr>
                        <a:t>　　</a:t>
                      </a:r>
                      <a:r>
                        <a:rPr kumimoji="1" lang="ja-JP" altLang="en-US" sz="1800" kern="1200">
                          <a:effectLst/>
                        </a:rPr>
                        <a:t>　　　　</a:t>
                      </a:r>
                      <a:r>
                        <a:rPr kumimoji="1" lang="ja-JP" altLang="en-US" sz="1050" kern="1200">
                          <a:effectLst/>
                        </a:rPr>
                        <a:t>老師</a:t>
                      </a:r>
                      <a:endParaRPr kumimoji="1" lang="en-US" altLang="ja-JP" sz="1050" kern="1200" dirty="0">
                        <a:effectLst/>
                      </a:endParaRPr>
                    </a:p>
                    <a:p>
                      <a:r>
                        <a:rPr kumimoji="1" lang="ja-JP" altLang="en-US" sz="1800" kern="1200" dirty="0">
                          <a:effectLst/>
                        </a:rPr>
                        <a:t>　</a:t>
                      </a:r>
                      <a:r>
                        <a:rPr kumimoji="1" lang="ja-JP" altLang="en-US" dirty="0"/>
                        <a:t>　</a:t>
                      </a:r>
                      <a:r>
                        <a:rPr kumimoji="1" lang="zh-CN" altLang="en-US" sz="1800" kern="1200" dirty="0">
                          <a:effectLst/>
                        </a:rPr>
                        <a:t>                                      </a:t>
                      </a:r>
                      <a:r>
                        <a:rPr kumimoji="1" lang="ja-JP" altLang="en-US" sz="1800" kern="1200" dirty="0">
                          <a:effectLst/>
                        </a:rPr>
                        <a:t>↓</a:t>
                      </a:r>
                      <a:endParaRPr kumimoji="1" lang="en-US" altLang="ja-JP" sz="1800" kern="1200" dirty="0">
                        <a:effectLst/>
                      </a:endParaRPr>
                    </a:p>
                    <a:p>
                      <a:r>
                        <a:rPr kumimoji="1" lang="ja-JP" altLang="en-US" sz="1800" kern="1200" dirty="0">
                          <a:effectLst/>
                        </a:rPr>
                        <a:t>　　　　　　　　　　　　</a:t>
                      </a:r>
                      <a:r>
                        <a:rPr kumimoji="1" lang="ja-JP" altLang="en-US" sz="1800" b="0" kern="1200" dirty="0">
                          <a:solidFill>
                            <a:srgbClr val="FF0000"/>
                          </a:solidFill>
                          <a:effectLst/>
                        </a:rPr>
                        <a:t>李其忠</a:t>
                      </a:r>
                      <a:r>
                        <a:rPr kumimoji="1" lang="ja-JP" altLang="en-US" sz="1050" b="0" kern="1200" dirty="0">
                          <a:solidFill>
                            <a:srgbClr val="FF0000"/>
                          </a:solidFill>
                          <a:effectLst/>
                        </a:rPr>
                        <a:t>導師</a:t>
                      </a:r>
                      <a:endParaRPr kumimoji="1" lang="en-US" altLang="ja-JP" sz="1050" b="0" kern="12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endParaRPr kumimoji="1" lang="en-US" altLang="ja-JP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白氏御医</a:t>
                      </a:r>
                      <a:endParaRPr kumimoji="1" lang="en-US" altLang="ja-JP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ja-JP" altLang="en-US" b="0" dirty="0">
                          <a:solidFill>
                            <a:srgbClr val="FF0000"/>
                          </a:solidFill>
                        </a:rPr>
                        <a:t>白暁</a:t>
                      </a:r>
                      <a:r>
                        <a:rPr kumimoji="1" lang="zh-CN" altLang="en-US" b="0" dirty="0">
                          <a:solidFill>
                            <a:srgbClr val="FF0000"/>
                          </a:solidFill>
                        </a:rPr>
                        <a:t>茹</a:t>
                      </a:r>
                      <a:r>
                        <a:rPr kumimoji="1" lang="ja-JP" altLang="en-US" sz="1050" b="0" dirty="0">
                          <a:solidFill>
                            <a:srgbClr val="FF0000"/>
                          </a:solidFill>
                        </a:rPr>
                        <a:t>老師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　鑑真・</a:t>
                      </a:r>
                      <a:r>
                        <a:rPr kumimoji="1" lang="en-US" altLang="ja-JP" dirty="0"/>
                        <a:t>『</a:t>
                      </a:r>
                      <a:r>
                        <a:rPr kumimoji="1" lang="ja-JP" altLang="en-US" dirty="0"/>
                        <a:t>日本の神農</a:t>
                      </a:r>
                      <a:r>
                        <a:rPr kumimoji="1" lang="en-US" altLang="ja-JP" dirty="0"/>
                        <a:t>』</a:t>
                      </a:r>
                    </a:p>
                    <a:p>
                      <a:r>
                        <a:rPr kumimoji="1" lang="ja-JP" altLang="en-US" dirty="0"/>
                        <a:t>　遣唐使などにより中国医学が伝来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b="1" dirty="0">
                          <a:solidFill>
                            <a:srgbClr val="FF0000"/>
                          </a:solidFill>
                        </a:rPr>
                        <a:t>　後世派</a:t>
                      </a:r>
                      <a:endParaRPr kumimoji="1" lang="en-US" altLang="ja-JP" b="1" dirty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　江戸時代</a:t>
                      </a:r>
                      <a:r>
                        <a:rPr kumimoji="1" lang="ja-JP" altLang="en-US" b="1" dirty="0"/>
                        <a:t>「</a:t>
                      </a:r>
                      <a:r>
                        <a:rPr kumimoji="1" lang="ja-JP" altLang="en-US" b="1" dirty="0">
                          <a:solidFill>
                            <a:srgbClr val="FF0000"/>
                          </a:solidFill>
                        </a:rPr>
                        <a:t>古方派</a:t>
                      </a:r>
                      <a:r>
                        <a:rPr kumimoji="1" lang="ja-JP" altLang="en-US" b="1" dirty="0"/>
                        <a:t>」</a:t>
                      </a:r>
                      <a:endParaRPr kumimoji="1" lang="en-US" altLang="ja-JP" b="1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　　　　　　　　　　　昭和・漢方の復興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　　　　　　　　　　　　大塚敬節</a:t>
                      </a:r>
                      <a:r>
                        <a:rPr kumimoji="1" lang="ja-JP" altLang="en-US" sz="1050" dirty="0"/>
                        <a:t>先生</a:t>
                      </a:r>
                      <a:endParaRPr kumimoji="1" lang="en-US" altLang="ja-JP" sz="1050" dirty="0"/>
                    </a:p>
                    <a:p>
                      <a:r>
                        <a:rPr kumimoji="1" lang="ja-JP" altLang="en-US" dirty="0"/>
                        <a:t>　　　　　　　　　　　　　　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　　　　　　　　　　　　</a:t>
                      </a:r>
                      <a:r>
                        <a:rPr kumimoji="1" lang="ja-JP" altLang="en-US" b="1" dirty="0">
                          <a:solidFill>
                            <a:srgbClr val="FF0000"/>
                          </a:solidFill>
                        </a:rPr>
                        <a:t>松田邦夫</a:t>
                      </a:r>
                      <a:r>
                        <a:rPr kumimoji="1" lang="ja-JP" altLang="en-US" sz="1050" b="1" dirty="0">
                          <a:solidFill>
                            <a:srgbClr val="FF0000"/>
                          </a:solidFill>
                        </a:rPr>
                        <a:t>先生</a:t>
                      </a:r>
                      <a:endParaRPr kumimoji="1" lang="en-US" altLang="ja-JP" sz="1050" b="1" dirty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en-US" altLang="ja-JP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/>
                        <a:t>　</a:t>
                      </a:r>
                      <a:r>
                        <a:rPr kumimoji="1" lang="ja-JP" altLang="en-US" b="0" dirty="0">
                          <a:solidFill>
                            <a:srgbClr val="FF0000"/>
                          </a:solidFill>
                        </a:rPr>
                        <a:t>星野惠津夫　　　　　新井信</a:t>
                      </a:r>
                      <a:r>
                        <a:rPr kumimoji="1" lang="en-US" altLang="ja-JP" b="0" dirty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kumimoji="1" lang="ja-JP" altLang="en-US" b="0" dirty="0">
                          <a:solidFill>
                            <a:srgbClr val="FF0000"/>
                          </a:solidFill>
                        </a:rPr>
                        <a:t>佐藤弘　　後山 尚久</a:t>
                      </a:r>
                      <a:endParaRPr kumimoji="1" lang="en-US" altLang="ja-JP" b="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b="0" dirty="0">
                          <a:solidFill>
                            <a:srgbClr val="FF0000"/>
                          </a:solidFill>
                        </a:rPr>
                        <a:t>　　　　　　</a:t>
                      </a:r>
                      <a:r>
                        <a:rPr kumimoji="1" lang="ja-JP" altLang="en-US" sz="1050" b="0" dirty="0">
                          <a:solidFill>
                            <a:srgbClr val="FF0000"/>
                          </a:solidFill>
                        </a:rPr>
                        <a:t>先生</a:t>
                      </a:r>
                      <a:r>
                        <a:rPr kumimoji="1" lang="ja-JP" altLang="en-US" b="0" dirty="0">
                          <a:solidFill>
                            <a:srgbClr val="FF0000"/>
                          </a:solidFill>
                        </a:rPr>
                        <a:t>　　　　　　　　　　</a:t>
                      </a:r>
                      <a:r>
                        <a:rPr kumimoji="1" lang="ja-JP" altLang="en-US" sz="1050" b="0" dirty="0">
                          <a:solidFill>
                            <a:srgbClr val="FF0000"/>
                          </a:solidFill>
                        </a:rPr>
                        <a:t>先生</a:t>
                      </a:r>
                      <a:r>
                        <a:rPr kumimoji="1" lang="ja-JP" altLang="en-US" dirty="0"/>
                        <a:t>　　　　　　　　　</a:t>
                      </a:r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</a:rPr>
                        <a:t>先生</a:t>
                      </a:r>
                      <a:r>
                        <a:rPr kumimoji="1" lang="ja-JP" altLang="en-US" dirty="0"/>
                        <a:t>　　　　　　　　　　　　　　　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　　　　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　　　　　</a:t>
                      </a:r>
                      <a:r>
                        <a:rPr kumimoji="1" lang="ja-JP" altLang="en-US" b="1" dirty="0"/>
                        <a:t>静貴生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下矢印 4"/>
          <p:cNvSpPr/>
          <p:nvPr/>
        </p:nvSpPr>
        <p:spPr>
          <a:xfrm>
            <a:off x="3215680" y="1556792"/>
            <a:ext cx="216024" cy="26642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6" name="右矢印 5"/>
          <p:cNvSpPr/>
          <p:nvPr/>
        </p:nvSpPr>
        <p:spPr>
          <a:xfrm>
            <a:off x="3503712" y="2636912"/>
            <a:ext cx="79208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cxnSp>
        <p:nvCxnSpPr>
          <p:cNvPr id="12" name="直線矢印コネクタ 11"/>
          <p:cNvCxnSpPr>
            <a:cxnSpLocks/>
          </p:cNvCxnSpPr>
          <p:nvPr/>
        </p:nvCxnSpPr>
        <p:spPr>
          <a:xfrm>
            <a:off x="3575720" y="2276872"/>
            <a:ext cx="2908970" cy="1894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>
            <a:cxnSpLocks/>
          </p:cNvCxnSpPr>
          <p:nvPr/>
        </p:nvCxnSpPr>
        <p:spPr>
          <a:xfrm>
            <a:off x="3575720" y="1772816"/>
            <a:ext cx="304319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4007768" y="4869160"/>
            <a:ext cx="745232" cy="334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>
            <a:off x="4943872" y="4869160"/>
            <a:ext cx="144016" cy="1674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>
            <a:off x="8977793" y="40050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>
            <a:off x="8985396" y="452589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下矢印 34"/>
          <p:cNvSpPr/>
          <p:nvPr/>
        </p:nvSpPr>
        <p:spPr>
          <a:xfrm>
            <a:off x="4367808" y="2924944"/>
            <a:ext cx="169168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38" name="下矢印 37"/>
          <p:cNvSpPr/>
          <p:nvPr/>
        </p:nvSpPr>
        <p:spPr>
          <a:xfrm>
            <a:off x="6888088" y="3284984"/>
            <a:ext cx="144016" cy="1440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cxnSp>
        <p:nvCxnSpPr>
          <p:cNvPr id="7" name="直線矢印コネクタ 6"/>
          <p:cNvCxnSpPr>
            <a:cxnSpLocks/>
          </p:cNvCxnSpPr>
          <p:nvPr/>
        </p:nvCxnSpPr>
        <p:spPr>
          <a:xfrm>
            <a:off x="4753000" y="1556792"/>
            <a:ext cx="1731690" cy="14548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5EDB7040-BB02-4A9E-8DD8-D055E5A789B0}"/>
              </a:ext>
            </a:extLst>
          </p:cNvPr>
          <p:cNvCxnSpPr>
            <a:cxnSpLocks/>
          </p:cNvCxnSpPr>
          <p:nvPr/>
        </p:nvCxnSpPr>
        <p:spPr>
          <a:xfrm flipH="1">
            <a:off x="7843707" y="4613945"/>
            <a:ext cx="570451" cy="11913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021D5548-AAB2-4263-A026-DE8BCA3FF123}"/>
              </a:ext>
            </a:extLst>
          </p:cNvPr>
          <p:cNvCxnSpPr/>
          <p:nvPr/>
        </p:nvCxnSpPr>
        <p:spPr>
          <a:xfrm flipH="1">
            <a:off x="8128932" y="5204048"/>
            <a:ext cx="2550253" cy="8528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678035E0-9DA8-4BAB-9648-5AE438C59CFA}"/>
              </a:ext>
            </a:extLst>
          </p:cNvPr>
          <p:cNvCxnSpPr/>
          <p:nvPr/>
        </p:nvCxnSpPr>
        <p:spPr>
          <a:xfrm flipH="1">
            <a:off x="8036653" y="5134062"/>
            <a:ext cx="948743" cy="7550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16672C4B-9D50-4175-9AFB-A12EFC30F8ED}"/>
              </a:ext>
            </a:extLst>
          </p:cNvPr>
          <p:cNvCxnSpPr/>
          <p:nvPr/>
        </p:nvCxnSpPr>
        <p:spPr>
          <a:xfrm>
            <a:off x="7256477" y="5134062"/>
            <a:ext cx="83890" cy="6712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2CC3CCB5-2C50-4103-A63E-FB65C53C169F}"/>
              </a:ext>
            </a:extLst>
          </p:cNvPr>
          <p:cNvCxnSpPr/>
          <p:nvPr/>
        </p:nvCxnSpPr>
        <p:spPr>
          <a:xfrm>
            <a:off x="5402510" y="5410899"/>
            <a:ext cx="1795244" cy="5620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E4BDF2A0-C893-4C5C-B59E-A7387CF6FF46}"/>
              </a:ext>
            </a:extLst>
          </p:cNvPr>
          <p:cNvCxnSpPr/>
          <p:nvPr/>
        </p:nvCxnSpPr>
        <p:spPr>
          <a:xfrm>
            <a:off x="4429387" y="5805264"/>
            <a:ext cx="2701255" cy="2515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778595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18</Words>
  <Application>Microsoft Office PowerPoint</Application>
  <PresentationFormat>ワイド画面</PresentationFormat>
  <Paragraphs>50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テーマ</vt:lpstr>
      <vt:lpstr>院長の流派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講演者の流派</dc:title>
  <dc:creator>pc-01</dc:creator>
  <cp:lastModifiedBy>pc-01</cp:lastModifiedBy>
  <cp:revision>5</cp:revision>
  <dcterms:created xsi:type="dcterms:W3CDTF">2019-05-07T02:03:07Z</dcterms:created>
  <dcterms:modified xsi:type="dcterms:W3CDTF">2019-05-07T02:32:28Z</dcterms:modified>
</cp:coreProperties>
</file>